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806B-C566-4C1F-9407-C79A2533736B}" type="datetimeFigureOut">
              <a:rPr lang="it-IT" smtClean="0"/>
              <a:t>21/01/2015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717A-2324-4022-A36E-27B901DF6D8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zione@miserbarghigiano.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80320" y="1772816"/>
            <a:ext cx="3203848" cy="134300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La Misericordia </a:t>
            </a:r>
          </a:p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in breve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pic>
        <p:nvPicPr>
          <p:cNvPr id="1027" name="Picture 3" descr="C:\Users\Simone\Documents\Sito senza nome 2\misericordiadelbarghigiano.it\new\images\crescere[320x200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69940">
            <a:off x="338702" y="1685739"/>
            <a:ext cx="2615490" cy="1960087"/>
          </a:xfrm>
          <a:prstGeom prst="rect">
            <a:avLst/>
          </a:prstGeom>
          <a:noFill/>
        </p:spPr>
      </p:pic>
      <p:pic>
        <p:nvPicPr>
          <p:cNvPr id="1028" name="Picture 4" descr="C:\Users\Simone\Documents\Misericordia\Documenti\Volantini\automobile-dell-ambulanza-del-fumetto-di-vettore-25328221.jpg"/>
          <p:cNvPicPr>
            <a:picLocks noChangeAspect="1" noChangeArrowheads="1"/>
          </p:cNvPicPr>
          <p:nvPr/>
        </p:nvPicPr>
        <p:blipFill>
          <a:blip r:embed="rId4" cstate="print"/>
          <a:srcRect b="10168"/>
          <a:stretch>
            <a:fillRect/>
          </a:stretch>
        </p:blipFill>
        <p:spPr bwMode="auto">
          <a:xfrm rot="1450452">
            <a:off x="6136464" y="1722960"/>
            <a:ext cx="2618973" cy="1871277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3275856" y="328498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Costituita nel 1992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 rot="21246956">
            <a:off x="-10280" y="398279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Si è specializzata con il tempo nel soccorso sanitario (Ambulanze)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 rot="535423">
            <a:off x="6277245" y="3932894"/>
            <a:ext cx="2769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Ha un consiglio direttivo (composto da volontari) che la amministra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300192" y="537321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Il legale rappresentante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si chiama GOVERNATORE 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15816" y="4869160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Ha nel suo organico 9 dipendenti</a:t>
            </a:r>
          </a:p>
          <a:p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07504" y="538541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La squadra di Emergenza è formata da 2 dipendenti e 1 volontario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61252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 smtClean="0">
                <a:solidFill>
                  <a:srgbClr val="FFFF00"/>
                </a:solidFill>
              </a:rPr>
              <a:t>Nel 2012 ha effettuato 3700 trasporti sanitari  per oltre 150000 Km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851920" y="394525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Effettua trasporti urgenti e non 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Il Volontario in servizio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357301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u="sng" dirty="0" smtClean="0">
                <a:solidFill>
                  <a:schemeClr val="bg1"/>
                </a:solidFill>
              </a:rPr>
              <a:t>Il Capo Equipaggio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In caso di squadre con Dipendenti, il capo equipaggio è il Dipendente Autista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In assenza di dipendenti, il capo equipaggio è il volontario con maggiori qualifiche, o in caso di parità con la maggior anzianità di servizio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95536" y="2492896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FFFF00"/>
                </a:solidFill>
              </a:rPr>
              <a:t>Ogni squadra ha una sua “gerarchia”</a:t>
            </a:r>
          </a:p>
          <a:p>
            <a:r>
              <a:rPr lang="it-IT" sz="2000" i="1" dirty="0" smtClean="0">
                <a:solidFill>
                  <a:srgbClr val="FFFF00"/>
                </a:solidFill>
              </a:rPr>
              <a:t>Il regolamento di servizio prevede che all’interno di una squadra ci sia un Capo Equipaggio.</a:t>
            </a:r>
            <a:endParaRPr lang="it-IT" sz="2000" i="1" dirty="0">
              <a:solidFill>
                <a:srgbClr val="FFFF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95536" y="501317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u="sng" dirty="0" smtClean="0">
                <a:solidFill>
                  <a:srgbClr val="FFFF00"/>
                </a:solidFill>
              </a:rPr>
              <a:t>Capo Servizio</a:t>
            </a:r>
          </a:p>
          <a:p>
            <a:r>
              <a:rPr lang="it-IT" sz="2000" dirty="0" smtClean="0">
                <a:solidFill>
                  <a:srgbClr val="FFFF00"/>
                </a:solidFill>
              </a:rPr>
              <a:t>Il Capo Servizio è il dipendente responsabile durante il turno, e spesso coincide con il capo equipaggio della squadra di Emergenza.</a:t>
            </a:r>
          </a:p>
          <a:p>
            <a:r>
              <a:rPr lang="it-IT" sz="2000" dirty="0" smtClean="0">
                <a:solidFill>
                  <a:srgbClr val="FFFF00"/>
                </a:solidFill>
              </a:rPr>
              <a:t>Ogni Volontario in servizio dovrà comunicare con lui in caso di problematiche sui servizi, incidenti, etc.</a:t>
            </a:r>
          </a:p>
          <a:p>
            <a:endParaRPr lang="it-IT" sz="20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I servizi svolti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467544" y="26369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Servizi di Emergenza 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96136" y="260729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Servizi Ordinari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07504" y="3140968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Squadra di Emergenza in appoggio all’</a:t>
            </a:r>
            <a:r>
              <a:rPr lang="it-IT" sz="2000" dirty="0" err="1" smtClean="0">
                <a:solidFill>
                  <a:schemeClr val="bg1"/>
                </a:solidFill>
              </a:rPr>
              <a:t>automedica</a:t>
            </a:r>
            <a:r>
              <a:rPr lang="it-IT" sz="2000" dirty="0" smtClean="0">
                <a:solidFill>
                  <a:schemeClr val="bg1"/>
                </a:solidFill>
              </a:rPr>
              <a:t> (H24 7gg)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Squadra di Emergenza di Tipo B 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chemeClr val="bg1"/>
                </a:solidFill>
              </a:rPr>
              <a:t>  Squadra di Emergenza PET </a:t>
            </a:r>
            <a:r>
              <a:rPr lang="it-IT" sz="2000" dirty="0" err="1" smtClean="0">
                <a:solidFill>
                  <a:schemeClr val="bg1"/>
                </a:solidFill>
              </a:rPr>
              <a:t>Camporgiano</a:t>
            </a:r>
            <a:endParaRPr lang="it-IT" sz="20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Trasporti urgenti Pediatrici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44008" y="3140968"/>
            <a:ext cx="44999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Trasporti Dializzati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Trasporti Sociali 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chemeClr val="bg1"/>
                </a:solidFill>
              </a:rPr>
              <a:t> Trasporti tra ospedali per visite e terapie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Trasporti Casa-Ospedale per visite e terapie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Dimissioni dall’ospedale di pazienti non deambulanti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558924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Possono svolgere i servizi di Emergenza i volontari in possesso del Livello Avanzato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04048" y="566298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Possono svolgere i servizi Ordinari i volontari in possesso del Livello Base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Copertura dei Turni e </a:t>
            </a:r>
          </a:p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dei Servizi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67544" y="2852936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FFFF00"/>
                </a:solidFill>
              </a:rPr>
              <a:t>La copertura dei turni sulle squadre di emergenza viene organizzata settimanalmente. </a:t>
            </a:r>
            <a:endParaRPr lang="it-IT" sz="2000" i="1" dirty="0">
              <a:solidFill>
                <a:srgbClr val="FFFF00"/>
              </a:solidFill>
            </a:endParaRPr>
          </a:p>
          <a:p>
            <a:endParaRPr lang="it-IT" sz="2000" i="1" dirty="0" smtClean="0">
              <a:solidFill>
                <a:srgbClr val="FFFF00"/>
              </a:solidFill>
            </a:endParaRPr>
          </a:p>
          <a:p>
            <a:r>
              <a:rPr lang="it-IT" sz="2000" i="1" dirty="0" smtClean="0">
                <a:solidFill>
                  <a:schemeClr val="bg1"/>
                </a:solidFill>
              </a:rPr>
              <a:t>Potete chiamare il responsabile dei turni per prendervi un turno, oppure presentandovi in sede. </a:t>
            </a:r>
            <a:endParaRPr lang="it-IT" sz="2000" i="1" dirty="0">
              <a:solidFill>
                <a:schemeClr val="bg1"/>
              </a:solidFill>
            </a:endParaRPr>
          </a:p>
          <a:p>
            <a:endParaRPr lang="it-IT" sz="2000" i="1" dirty="0" smtClean="0">
              <a:solidFill>
                <a:srgbClr val="FFFF00"/>
              </a:solidFill>
            </a:endParaRPr>
          </a:p>
          <a:p>
            <a:r>
              <a:rPr lang="it-IT" sz="2000" i="1" dirty="0" smtClean="0">
                <a:solidFill>
                  <a:srgbClr val="FFFF00"/>
                </a:solidFill>
              </a:rPr>
              <a:t>Un altro metodo è la chiamata da parte del responsabile, per avere le vostre disponibilità.</a:t>
            </a:r>
          </a:p>
          <a:p>
            <a:endParaRPr lang="it-IT" sz="2000" i="1" dirty="0">
              <a:solidFill>
                <a:srgbClr val="FFFF00"/>
              </a:solidFill>
            </a:endParaRPr>
          </a:p>
          <a:p>
            <a:pPr algn="ctr"/>
            <a:r>
              <a:rPr lang="it-IT" sz="2000" b="1" i="1" u="sng" dirty="0" smtClean="0">
                <a:solidFill>
                  <a:schemeClr val="bg1"/>
                </a:solidFill>
              </a:rPr>
              <a:t>Non prendetevela se il telefono diventerà ROSSO</a:t>
            </a:r>
          </a:p>
          <a:p>
            <a:endParaRPr lang="it-IT" sz="2000" i="1" dirty="0">
              <a:solidFill>
                <a:srgbClr val="FFFF00"/>
              </a:solidFill>
            </a:endParaRPr>
          </a:p>
          <a:p>
            <a:endParaRPr lang="it-IT" sz="2000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Prossime Lezioni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67544" y="2780928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FFFF00"/>
                </a:solidFill>
              </a:rPr>
              <a:t>Durante questo percorso si susseguiranno diversi istruttori e quindi le lezioni saranno fatte in base alle loro disponibilità e di volta in volta vi verrà comunicata la data della lezione successiva.</a:t>
            </a:r>
          </a:p>
          <a:p>
            <a:endParaRPr lang="it-IT" sz="2000" i="1" dirty="0" smtClean="0">
              <a:solidFill>
                <a:srgbClr val="FFFF00"/>
              </a:solidFill>
            </a:endParaRPr>
          </a:p>
          <a:p>
            <a:r>
              <a:rPr lang="it-IT" sz="2000" i="1" dirty="0" smtClean="0">
                <a:solidFill>
                  <a:schemeClr val="bg1"/>
                </a:solidFill>
              </a:rPr>
              <a:t>Il nostro impegno è di farle sempre il Venerdì sera.</a:t>
            </a:r>
          </a:p>
          <a:p>
            <a:endParaRPr lang="it-IT" sz="2000" i="1" dirty="0" smtClean="0">
              <a:solidFill>
                <a:schemeClr val="bg1"/>
              </a:solidFill>
            </a:endParaRPr>
          </a:p>
          <a:p>
            <a:r>
              <a:rPr lang="it-IT" sz="2000" i="1" dirty="0" smtClean="0">
                <a:solidFill>
                  <a:srgbClr val="FFFF00"/>
                </a:solidFill>
              </a:rPr>
              <a:t>Per qualunque comunicazione da parte vostra, assenze, recuperi, accordarsi per la pratica o per il tirocinio potete contattare </a:t>
            </a:r>
            <a:r>
              <a:rPr lang="it-IT" sz="2000" i="1" dirty="0" smtClean="0">
                <a:solidFill>
                  <a:schemeClr val="bg1"/>
                </a:solidFill>
              </a:rPr>
              <a:t>Claudio Merlini </a:t>
            </a:r>
            <a:r>
              <a:rPr lang="it-IT" sz="2000" i="1" dirty="0" smtClean="0">
                <a:solidFill>
                  <a:srgbClr val="FFFF00"/>
                </a:solidFill>
              </a:rPr>
              <a:t>al </a:t>
            </a:r>
            <a:r>
              <a:rPr lang="it-IT" sz="2000" i="1" dirty="0" smtClean="0">
                <a:solidFill>
                  <a:schemeClr val="bg1"/>
                </a:solidFill>
              </a:rPr>
              <a:t>3480116187</a:t>
            </a:r>
            <a:r>
              <a:rPr lang="it-IT" sz="2000" i="1" dirty="0" smtClean="0">
                <a:solidFill>
                  <a:srgbClr val="FFFF00"/>
                </a:solidFill>
              </a:rPr>
              <a:t> oppure scrivere a </a:t>
            </a:r>
            <a:r>
              <a:rPr lang="it-IT" sz="2000" i="1" dirty="0" smtClean="0">
                <a:solidFill>
                  <a:schemeClr val="bg1"/>
                </a:solidFill>
                <a:hlinkClick r:id="rId3"/>
              </a:rPr>
              <a:t>formazione@miserbarghigiano.it</a:t>
            </a:r>
            <a:endParaRPr lang="it-IT" sz="2000" i="1" dirty="0" smtClean="0">
              <a:solidFill>
                <a:schemeClr val="bg1"/>
              </a:solidFill>
            </a:endParaRPr>
          </a:p>
          <a:p>
            <a:endParaRPr lang="it-IT" sz="2000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835696" y="278092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Domande????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  <p:pic>
        <p:nvPicPr>
          <p:cNvPr id="4098" name="Picture 2" descr="C:\Users\Simone\AppData\Local\Microsoft\Windows\Temporary Internet Files\Content.IE5\YPO1ZSIZ\MC90044190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0163" y="3927475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835696" y="270892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Grazie a tutti della partecipazione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  <p:pic>
        <p:nvPicPr>
          <p:cNvPr id="5122" name="Picture 2" descr="C:\Users\Simone\AppData\Local\Microsoft\Windows\Temporary Internet Files\Content.IE5\8ERCDWMY\MC90042980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293096"/>
            <a:ext cx="1412875" cy="179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68088" y="822322"/>
            <a:ext cx="9144000" cy="1357313"/>
          </a:xfrm>
          <a:prstGeom prst="rect">
            <a:avLst/>
          </a:prstGeom>
        </p:spPr>
        <p:txBody>
          <a:bodyPr lIns="0" rIns="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5000" b="1" i="1" dirty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LE PRIME MISERICORDIE</a:t>
            </a:r>
          </a:p>
        </p:txBody>
      </p:sp>
      <p:sp>
        <p:nvSpPr>
          <p:cNvPr id="18" name="Sottotitolo 2"/>
          <p:cNvSpPr txBox="1">
            <a:spLocks/>
          </p:cNvSpPr>
          <p:nvPr/>
        </p:nvSpPr>
        <p:spPr>
          <a:xfrm>
            <a:off x="1835696" y="2348629"/>
            <a:ext cx="5904656" cy="4176715"/>
          </a:xfrm>
          <a:prstGeom prst="rect">
            <a:avLst/>
          </a:prstGeom>
        </p:spPr>
        <p:txBody>
          <a:bodyPr/>
          <a:lstStyle/>
          <a:p>
            <a:pPr marL="274320" indent="-274320" eaLnBrk="1" fontAlgn="auto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FIRENZE		1244</a:t>
            </a:r>
            <a:endParaRPr lang="it-IT" sz="32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74320" indent="-274320" eaLnBrk="1" fontAlgn="auto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SIENA			1250</a:t>
            </a:r>
            <a:endParaRPr lang="it-IT" sz="32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74320" indent="-274320" eaLnBrk="1" fontAlgn="auto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PONTREMOLI	1262</a:t>
            </a:r>
            <a:endParaRPr lang="it-IT" sz="32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74320" indent="-274320" eaLnBrk="1" fontAlgn="auto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RIFREDI		1280</a:t>
            </a:r>
            <a:endParaRPr lang="it-IT" sz="32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74320" indent="-274320" eaLnBrk="1" fontAlgn="auto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VOLTERRA		1291</a:t>
            </a:r>
            <a:endParaRPr lang="it-IT" sz="32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20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68088" y="822322"/>
            <a:ext cx="9144000" cy="1357313"/>
          </a:xfrm>
          <a:prstGeom prst="rect">
            <a:avLst/>
          </a:prstGeom>
        </p:spPr>
        <p:txBody>
          <a:bodyPr lIns="0" rIns="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5000" b="1" i="1" dirty="0" smtClean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I Servizi</a:t>
            </a:r>
            <a:endParaRPr lang="it-IT" sz="5000" b="1" i="1" dirty="0">
              <a:solidFill>
                <a:srgbClr val="FFFF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8" name="Sottotitolo 2"/>
          <p:cNvSpPr txBox="1">
            <a:spLocks/>
          </p:cNvSpPr>
          <p:nvPr/>
        </p:nvSpPr>
        <p:spPr>
          <a:xfrm>
            <a:off x="683568" y="2348629"/>
            <a:ext cx="7776864" cy="4176715"/>
          </a:xfrm>
          <a:prstGeom prst="rect">
            <a:avLst/>
          </a:prstGeom>
        </p:spPr>
        <p:txBody>
          <a:bodyPr/>
          <a:lstStyle/>
          <a:p>
            <a:pPr marL="274320" indent="-274320" eaLnBrk="1" fontAlgn="auto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Trasporto Defunti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Trasporto Malati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Raccolta </a:t>
            </a: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e Distribuzione Sussidi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Assistenza ai Condannati a Morte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Assistenza ai Malati</a:t>
            </a:r>
            <a:endParaRPr lang="it-IT" sz="32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274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68088" y="822322"/>
            <a:ext cx="9144000" cy="1357313"/>
          </a:xfrm>
          <a:prstGeom prst="rect">
            <a:avLst/>
          </a:prstGeom>
        </p:spPr>
        <p:txBody>
          <a:bodyPr lIns="0" rIns="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5000" b="1" i="1" dirty="0" smtClean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La Divisa Storica</a:t>
            </a:r>
            <a:endParaRPr lang="it-IT" sz="5000" b="1" i="1" dirty="0">
              <a:solidFill>
                <a:srgbClr val="FFFF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8" name="Sottotitolo 2"/>
          <p:cNvSpPr txBox="1">
            <a:spLocks/>
          </p:cNvSpPr>
          <p:nvPr/>
        </p:nvSpPr>
        <p:spPr>
          <a:xfrm>
            <a:off x="251520" y="2269599"/>
            <a:ext cx="7776864" cy="4176715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Buffa</a:t>
            </a:r>
            <a:b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it-IT" sz="2400" b="1" spc="300" dirty="0" err="1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proteggievano</a:t>
            </a:r>
            <a:r>
              <a:rPr lang="it-IT" sz="2400" b="1" spc="300" dirty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dal contagio -&gt; Anonimato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Sanrocchino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Cordiglio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defRPr/>
            </a:pPr>
            <a:r>
              <a:rPr lang="it-IT" sz="32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Rosario</a:t>
            </a:r>
            <a:endParaRPr lang="it-IT" sz="3200" b="1" spc="300" dirty="0" smtClean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450" y="3258850"/>
            <a:ext cx="2598894" cy="348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18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68088" y="703535"/>
            <a:ext cx="9144000" cy="1357313"/>
          </a:xfrm>
          <a:prstGeom prst="rect">
            <a:avLst/>
          </a:prstGeom>
        </p:spPr>
        <p:txBody>
          <a:bodyPr lIns="0" rIns="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600" b="1" i="1" dirty="0" smtClean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Varie «Attrezzature» per il Trasporto</a:t>
            </a:r>
            <a:endParaRPr lang="it-IT" sz="3600" b="1" i="1" dirty="0">
              <a:solidFill>
                <a:srgbClr val="FFFF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2191270"/>
            <a:ext cx="3351978" cy="180010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2191270"/>
            <a:ext cx="3112151" cy="187255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757" y="4451434"/>
            <a:ext cx="2591519" cy="190686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6206" y="4480711"/>
            <a:ext cx="2413396" cy="196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1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pic>
        <p:nvPicPr>
          <p:cNvPr id="2050" name="Picture 2" descr="C:\Users\Simone\AppData\Local\Microsoft\Windows\Temporary Internet Files\Content.IE5\8ERCDWMY\MC9004359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67237"/>
            <a:ext cx="1296144" cy="1485699"/>
          </a:xfrm>
          <a:prstGeom prst="rect">
            <a:avLst/>
          </a:prstGeom>
          <a:noFill/>
        </p:spPr>
      </p:pic>
      <p:pic>
        <p:nvPicPr>
          <p:cNvPr id="2051" name="Picture 3" descr="C:\Users\Simone\AppData\Local\Microsoft\Windows\Temporary Internet Files\Content.IE5\0DC2QQJ1\MC900436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3811" y="1484784"/>
            <a:ext cx="1436661" cy="129614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Programma del Corso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11760" y="2132856"/>
            <a:ext cx="4608512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Lezione  di oggi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Saluti del Governatore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Presentazione del Corso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Ruolo del Volontario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Regolamento e Statuto della Misericordia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39330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Nozioni di Anatomia e fisiologia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81087" y="395040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L’organizzazione dei sistemi di emergenza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7504" y="529191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Aspetti legislativi dell’attività del soccorritore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716016" y="52292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Supporto Vitale di Base </a:t>
            </a:r>
            <a:r>
              <a:rPr lang="it-IT" dirty="0" err="1" smtClean="0">
                <a:solidFill>
                  <a:schemeClr val="bg1"/>
                </a:solidFill>
              </a:rPr>
              <a:t>B.L.S.</a:t>
            </a:r>
            <a:r>
              <a:rPr lang="it-IT" dirty="0" smtClean="0">
                <a:solidFill>
                  <a:schemeClr val="bg1"/>
                </a:solidFill>
              </a:rPr>
              <a:t> casi particolari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220072" y="6444044"/>
            <a:ext cx="355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Mezzi, Attrezzature e la loro pulizia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4056" y="6444044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Nozioni di guida sicura in emergenza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2699792" y="4365104"/>
            <a:ext cx="3600400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843808" y="5939988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Igene</a:t>
            </a:r>
            <a:r>
              <a:rPr lang="it-IT" dirty="0" smtClean="0">
                <a:solidFill>
                  <a:schemeClr val="bg1"/>
                </a:solidFill>
              </a:rPr>
              <a:t> e Prevenzione Antinfortunistica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rot="20361232">
            <a:off x="227632" y="2905547"/>
            <a:ext cx="204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Livello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 rot="1795325">
            <a:off x="7033993" y="2890534"/>
            <a:ext cx="204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Base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987824" y="45718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2"/>
                </a:solidFill>
              </a:rPr>
              <a:t>Supporto Vitale di Base </a:t>
            </a:r>
            <a:r>
              <a:rPr lang="it-IT" b="1" i="1" u="sng" dirty="0" err="1" smtClean="0">
                <a:solidFill>
                  <a:schemeClr val="accent2"/>
                </a:solidFill>
              </a:rPr>
              <a:t>B.L.S.</a:t>
            </a:r>
            <a:endParaRPr lang="it-IT" b="1" i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pic>
        <p:nvPicPr>
          <p:cNvPr id="2050" name="Picture 2" descr="C:\Users\Simone\AppData\Local\Microsoft\Windows\Temporary Internet Files\Content.IE5\8ERCDWMY\MC9004359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67237"/>
            <a:ext cx="1296144" cy="1485699"/>
          </a:xfrm>
          <a:prstGeom prst="rect">
            <a:avLst/>
          </a:prstGeom>
          <a:noFill/>
        </p:spPr>
      </p:pic>
      <p:pic>
        <p:nvPicPr>
          <p:cNvPr id="2051" name="Picture 3" descr="C:\Users\Simone\AppData\Local\Microsoft\Windows\Temporary Internet Files\Content.IE5\0DC2QQJ1\MC900436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3811" y="1484784"/>
            <a:ext cx="1436661" cy="129614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Programma del Corso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07504" y="42930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Nozioni di interventi con Elisoccorso e CNSAS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81087" y="42838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Supporto Vitale Avanzato (</a:t>
            </a:r>
            <a:r>
              <a:rPr lang="it-IT" dirty="0" err="1" smtClean="0">
                <a:solidFill>
                  <a:schemeClr val="bg1"/>
                </a:solidFill>
              </a:rPr>
              <a:t>A.L.S.</a:t>
            </a:r>
            <a:r>
              <a:rPr lang="it-IT" dirty="0" smtClean="0">
                <a:solidFill>
                  <a:schemeClr val="bg1"/>
                </a:solidFill>
              </a:rPr>
              <a:t>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59399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Nozioni di </a:t>
            </a:r>
            <a:r>
              <a:rPr lang="it-IT" dirty="0" err="1" smtClean="0">
                <a:solidFill>
                  <a:schemeClr val="bg1"/>
                </a:solidFill>
              </a:rPr>
              <a:t>MaxiEmergenza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004048" y="593998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Parto e Trasporto Neonatale d’urgenza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2771800" y="4869160"/>
            <a:ext cx="3600400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 rot="20361232">
            <a:off x="227632" y="2905547"/>
            <a:ext cx="204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Livello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 rot="1795325">
            <a:off x="6972843" y="2962542"/>
            <a:ext cx="204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Avanzato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50758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2"/>
                </a:solidFill>
              </a:rPr>
              <a:t>Supporto Vitale Pediatrico</a:t>
            </a:r>
            <a:endParaRPr lang="it-IT" b="1" i="1" u="sng" dirty="0">
              <a:solidFill>
                <a:schemeClr val="accent2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2771800" y="2924944"/>
            <a:ext cx="3600400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059832" y="31316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2"/>
                </a:solidFill>
              </a:rPr>
              <a:t>Supporto Vitale nel Trauma</a:t>
            </a:r>
            <a:endParaRPr lang="it-IT" b="1" i="1" u="sng" dirty="0">
              <a:solidFill>
                <a:schemeClr val="accent2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0" y="63813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u="sng" dirty="0" smtClean="0">
                <a:solidFill>
                  <a:srgbClr val="FFFF00"/>
                </a:solidFill>
              </a:rPr>
              <a:t>Attività Pratica e Tirocinio</a:t>
            </a:r>
            <a:endParaRPr lang="it-IT" sz="2400" b="1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Il Volontario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-36512" y="4725144"/>
            <a:ext cx="918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Il </a:t>
            </a:r>
            <a:r>
              <a:rPr lang="it-IT" sz="2000" dirty="0">
                <a:solidFill>
                  <a:srgbClr val="FFFF00"/>
                </a:solidFill>
              </a:rPr>
              <a:t>volontario deve agire rispettando le leggi e i regolamenti dettati dallo Stato. </a:t>
            </a:r>
            <a:r>
              <a:rPr lang="it-IT" sz="2000" dirty="0" smtClean="0">
                <a:solidFill>
                  <a:srgbClr val="FFFF00"/>
                </a:solidFill>
              </a:rPr>
              <a:t/>
            </a:r>
            <a:br>
              <a:rPr lang="it-IT" sz="2000" dirty="0" smtClean="0">
                <a:solidFill>
                  <a:srgbClr val="FFFF00"/>
                </a:solidFill>
              </a:rPr>
            </a:br>
            <a:r>
              <a:rPr lang="it-IT" sz="2000" dirty="0" smtClean="0">
                <a:solidFill>
                  <a:srgbClr val="FFFF00"/>
                </a:solidFill>
              </a:rPr>
              <a:t>Dovrà </a:t>
            </a:r>
            <a:r>
              <a:rPr lang="it-IT" sz="2000" dirty="0">
                <a:solidFill>
                  <a:srgbClr val="FFFF00"/>
                </a:solidFill>
              </a:rPr>
              <a:t>rispettare lo statuto ed i regolamenti della Misericordia di cui fa parte. 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1691680" y="2492896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FF00"/>
                </a:solidFill>
              </a:rPr>
              <a:t>é colui che, senza scopo di lucro, svolge una funzione che abbia utilità per gli altri.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0" y="358521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Il volontario sanitario ha scelto di svolgere la funzione di soccorrere e trasportare persone ferite, malate o che comunque abbiano un problema di salute.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0" y="581745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Le azioni del Volontario Soccorritore dovranno essere svolte con prudenza, competenza e perizia.</a:t>
            </a: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 flip="none" rotWithShape="1">
            <a:gsLst>
              <a:gs pos="19000">
                <a:srgbClr val="FFFF00">
                  <a:alpha val="65000"/>
                </a:srgbClr>
              </a:gs>
              <a:gs pos="25000">
                <a:srgbClr val="21D6E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Simone\Documents\Sito senza nome 2\misericordiadelbarghigiano.it\new\images\banner_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93610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619672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chemeClr val="tx2">
                    <a:lumMod val="50000"/>
                  </a:schemeClr>
                </a:solidFill>
              </a:rPr>
              <a:t>Il Volontario</a:t>
            </a:r>
            <a:endParaRPr lang="it-IT" sz="36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378904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u="sng" dirty="0" smtClean="0">
                <a:solidFill>
                  <a:schemeClr val="bg1"/>
                </a:solidFill>
              </a:rPr>
              <a:t>Comporta dei Diritti: 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• vi e un'aggravante in caso di reato contro un incaricato di pubblico servizio 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• in particolare vi e l'aggravante in caso di interruzione di pubblico servizio.</a:t>
            </a:r>
            <a:endParaRPr lang="it-IT" sz="2000" b="1" i="1" dirty="0">
              <a:solidFill>
                <a:schemeClr val="bg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95536" y="2492896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FF00"/>
                </a:solidFill>
              </a:rPr>
              <a:t>Un volontario in servizio di soccorso viene considerato </a:t>
            </a:r>
            <a:r>
              <a:rPr lang="it-IT" sz="2000" i="1" dirty="0">
                <a:solidFill>
                  <a:srgbClr val="FFFF00"/>
                </a:solidFill>
              </a:rPr>
              <a:t>“incaricato di pubblico servizio” (chi a qualsiasi titolo presti un pubblico servizio di soccorso art.358 C.P</a:t>
            </a:r>
            <a:r>
              <a:rPr lang="it-IT" sz="2000" i="1" dirty="0" smtClean="0">
                <a:solidFill>
                  <a:srgbClr val="FFFF00"/>
                </a:solidFill>
              </a:rPr>
              <a:t>.). </a:t>
            </a:r>
            <a:endParaRPr lang="it-IT" sz="2000" i="1" dirty="0">
              <a:solidFill>
                <a:srgbClr val="FFFF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95536" y="4941168"/>
            <a:ext cx="8748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u="sng" dirty="0" smtClean="0">
                <a:solidFill>
                  <a:srgbClr val="FFFF00"/>
                </a:solidFill>
              </a:rPr>
              <a:t>Comporta dei Doveri: </a:t>
            </a:r>
          </a:p>
          <a:p>
            <a:r>
              <a:rPr lang="it-IT" sz="2000" dirty="0" smtClean="0">
                <a:solidFill>
                  <a:srgbClr val="FFFF00"/>
                </a:solidFill>
              </a:rPr>
              <a:t>• obbligo di denuncia (se si assiste ad un reato) </a:t>
            </a:r>
          </a:p>
          <a:p>
            <a:r>
              <a:rPr lang="it-IT" sz="2000" dirty="0" smtClean="0">
                <a:solidFill>
                  <a:srgbClr val="FFFF00"/>
                </a:solidFill>
              </a:rPr>
              <a:t>• obbligo di segreto professionale </a:t>
            </a:r>
          </a:p>
          <a:p>
            <a:r>
              <a:rPr lang="it-IT" sz="2000" dirty="0" smtClean="0">
                <a:solidFill>
                  <a:srgbClr val="FFFF00"/>
                </a:solidFill>
              </a:rPr>
              <a:t>• obbligo d’intervento (secondo le proprie competenze) </a:t>
            </a:r>
          </a:p>
          <a:p>
            <a:r>
              <a:rPr lang="it-IT" sz="2000" dirty="0" smtClean="0">
                <a:solidFill>
                  <a:srgbClr val="FFFF00"/>
                </a:solidFill>
              </a:rPr>
              <a:t>• obbligo di discrezionalità (privacy). </a:t>
            </a:r>
            <a:endParaRPr lang="it-IT" sz="20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Senza titol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70" y="1196752"/>
            <a:ext cx="1844666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Simone\AppData\Local\Microsoft\Windows\Temporary Internet Files\Content.IE5\9EME1E6F\MC9004160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147" y="1422400"/>
            <a:ext cx="1838325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728</Words>
  <Application>Microsoft Office PowerPoint</Application>
  <PresentationFormat>Presentazione su schermo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Calibri</vt:lpstr>
      <vt:lpstr>Comic Sans MS</vt:lpstr>
      <vt:lpstr>Wingdings 2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PORTATILE</cp:lastModifiedBy>
  <cp:revision>23</cp:revision>
  <dcterms:created xsi:type="dcterms:W3CDTF">2014-05-14T19:18:25Z</dcterms:created>
  <dcterms:modified xsi:type="dcterms:W3CDTF">2015-01-20T23:08:06Z</dcterms:modified>
</cp:coreProperties>
</file>